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00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22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603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919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875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983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091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38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886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269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674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CF7A56-2831-4A29-BCB0-1B72B83BD184}" type="datetimeFigureOut">
              <a:rPr lang="fi-FI" smtClean="0"/>
              <a:t>28.6.2026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C3B14A8-60F1-4C33-A89C-66A6B001D6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968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B212D8-A7BB-3433-9643-1C56DAD562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Toimintasuunnitelma 2027–2029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4B96E1F-8E14-7D0C-20FB-7111D468E5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Gummerus-Pihkala suvun sukuyhdistys ry</a:t>
            </a:r>
            <a:br>
              <a:rPr lang="fi-FI" dirty="0"/>
            </a:br>
            <a:r>
              <a:rPr lang="fi-FI" dirty="0"/>
              <a:t>Sukukokous 22.8.2026, Tampere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12F38EB-14AA-4214-EABD-C3AFB2FDE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580" y="2339564"/>
            <a:ext cx="2544293" cy="329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0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420DF7-FE15-428D-8063-4A53824F2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Hallituksen 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CEDB12-FBE7-2719-B555-2CAEFA784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260" y="757631"/>
            <a:ext cx="7315200" cy="5353919"/>
          </a:xfrm>
        </p:spPr>
        <p:txBody>
          <a:bodyPr>
            <a:normAutofit/>
          </a:bodyPr>
          <a:lstStyle/>
          <a:p>
            <a:r>
              <a:rPr lang="fi-FI" sz="2400" dirty="0"/>
              <a:t>Hallitus kokoontuu noin 1 krt/kk, tarvittaessa useammin. Kesä-heinäkuussa pidetään kokoustaukoa.</a:t>
            </a:r>
          </a:p>
          <a:p>
            <a:r>
              <a:rPr lang="fi-FI" sz="2400" dirty="0"/>
              <a:t>Hallituksen kokoukset pidetään etäyhteyksin (</a:t>
            </a:r>
            <a:r>
              <a:rPr lang="fi-FI" sz="2400" dirty="0" err="1"/>
              <a:t>Zoom</a:t>
            </a:r>
            <a:r>
              <a:rPr lang="fi-FI" sz="2400" dirty="0"/>
              <a:t>). Ainakin kerran vuodessa järjestetään lähikokous.</a:t>
            </a:r>
          </a:p>
          <a:p>
            <a:r>
              <a:rPr lang="fi-FI" sz="2400" dirty="0"/>
              <a:t>Toiminnan painopisteet</a:t>
            </a:r>
          </a:p>
          <a:p>
            <a:pPr lvl="1"/>
            <a:r>
              <a:rPr lang="fi-FI" sz="2000" dirty="0">
                <a:highlight>
                  <a:srgbClr val="FFFF00"/>
                </a:highlight>
              </a:rPr>
              <a:t>Yhteistoiminnallisuuden aktivoiminen viestintäkanavien kautta, esim. virtuaalitapaamiset</a:t>
            </a:r>
          </a:p>
          <a:p>
            <a:pPr lvl="1"/>
            <a:r>
              <a:rPr lang="fi-FI" sz="2000" dirty="0">
                <a:highlight>
                  <a:srgbClr val="FFFF00"/>
                </a:highlight>
              </a:rPr>
              <a:t>Jäsenhankinta edelleen keskiössä</a:t>
            </a:r>
          </a:p>
          <a:p>
            <a:pPr lvl="1"/>
            <a:r>
              <a:rPr lang="fi-FI" sz="2000" dirty="0">
                <a:highlight>
                  <a:srgbClr val="FFFF00"/>
                </a:highlight>
              </a:rPr>
              <a:t>Talouden pitäminen vakaana</a:t>
            </a:r>
          </a:p>
          <a:p>
            <a:pPr lvl="1"/>
            <a:r>
              <a:rPr lang="fi-FI" sz="2000" dirty="0">
                <a:highlight>
                  <a:srgbClr val="FFFF00"/>
                </a:highlight>
              </a:rPr>
              <a:t>Sukulehden toimittaminen laadukkaasti</a:t>
            </a:r>
          </a:p>
          <a:p>
            <a:pPr lvl="1"/>
            <a:r>
              <a:rPr lang="fi-FI" sz="2000" dirty="0">
                <a:highlight>
                  <a:srgbClr val="FFFF00"/>
                </a:highlight>
              </a:rPr>
              <a:t>Tuotevalikoiman kehittäminen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A7FD532-C6FF-6E6C-360D-7405EA35C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50" y="757632"/>
            <a:ext cx="1631909" cy="211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57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ACB267CE-1F93-ABA5-5A9B-3D27133D0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33" y="744017"/>
            <a:ext cx="1762494" cy="22865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0296642-970F-562C-A283-D3813834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Talous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EB1553-DE35-B6E8-E0B6-3FF4C9762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Jatketaan huolellista taloudenpitoa. </a:t>
            </a:r>
          </a:p>
          <a:p>
            <a:r>
              <a:rPr lang="fi-FI" sz="2400" dirty="0"/>
              <a:t>Käytetään edelleen tilitoimistoa hoitamaan kirjanpidon ja laatimaan tilinpäätökset.</a:t>
            </a:r>
          </a:p>
          <a:p>
            <a:r>
              <a:rPr lang="fi-FI" sz="2400" dirty="0"/>
              <a:t>Panostetaan varainhankintaan </a:t>
            </a:r>
          </a:p>
          <a:p>
            <a:pPr lvl="1"/>
            <a:r>
              <a:rPr lang="fi-FI" sz="2200" dirty="0"/>
              <a:t>Jäsenhankinta</a:t>
            </a:r>
          </a:p>
          <a:p>
            <a:pPr lvl="1"/>
            <a:r>
              <a:rPr lang="fi-FI" sz="2200" dirty="0"/>
              <a:t>Tuotemyynti</a:t>
            </a:r>
          </a:p>
          <a:p>
            <a:pPr lvl="1"/>
            <a:r>
              <a:rPr lang="fi-FI" sz="2200" dirty="0"/>
              <a:t>Mainosmyynti sukulehteen ja kotisivuille.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6463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3FAE4C-2204-C735-972C-A1DDFBF80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Jäsenistö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D244AB25-FE9F-F697-ACAC-6DD1165B4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944" y="730908"/>
            <a:ext cx="1690451" cy="219578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68D24FED-2874-7A61-3C5D-4813DFFB985E}"/>
              </a:ext>
            </a:extLst>
          </p:cNvPr>
          <p:cNvSpPr txBox="1"/>
          <p:nvPr/>
        </p:nvSpPr>
        <p:spPr>
          <a:xfrm>
            <a:off x="3909527" y="1828800"/>
            <a:ext cx="75204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Jäsenistöön pidetään aktiivisesti yhteyttä esimerkiksi sosiaalisen median avulla.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Jatketaan jäsenmäärän kasvattamista. Tavoitteena </a:t>
            </a:r>
            <a:r>
              <a:rPr lang="fi-FI" sz="2400" dirty="0">
                <a:highlight>
                  <a:srgbClr val="FFFF00"/>
                </a:highlight>
              </a:rPr>
              <a:t>250</a:t>
            </a:r>
            <a:r>
              <a:rPr lang="fi-FI" sz="2400" dirty="0"/>
              <a:t> jäsentä vuonna 2029.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Kannustetaan erityisesti nuorempia sukulaisia liittymään jäseneksi</a:t>
            </a:r>
            <a:r>
              <a:rPr lang="fi-FI" sz="24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dirty="0"/>
              <a:t>Aktivoidaan sukulaisia tekemään myös jäsenhankintaa.</a:t>
            </a:r>
          </a:p>
        </p:txBody>
      </p:sp>
    </p:spTree>
    <p:extLst>
      <p:ext uri="{BB962C8B-B14F-4D97-AF65-F5344CB8AC3E}">
        <p14:creationId xmlns:p14="http://schemas.microsoft.com/office/powerpoint/2010/main" val="1685612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27A6CD-404F-8CEF-8468-F19EF87E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Viestintä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FC0EFFA6-85A3-EEB2-340B-F3354F8BF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960" y="753409"/>
            <a:ext cx="1713124" cy="222523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9210E99D-85A8-A9B4-1F15-584F796FC4A3}"/>
              </a:ext>
            </a:extLst>
          </p:cNvPr>
          <p:cNvSpPr txBox="1"/>
          <p:nvPr/>
        </p:nvSpPr>
        <p:spPr>
          <a:xfrm>
            <a:off x="3732244" y="753409"/>
            <a:ext cx="76511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dirty="0"/>
              <a:t>Verkkosivujen</a:t>
            </a:r>
            <a:r>
              <a:rPr lang="fi-FI" sz="2400" dirty="0"/>
              <a:t> kehittämistä jatketaan. Tuotetaan kiinnostavia sisältöjä, kehitetään kuvagalleriaa edelleen. Aktivoidaan myös sukulaisia tuottamaan sisältöjä.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dirty="0"/>
              <a:t>Sukulehti</a:t>
            </a:r>
            <a:r>
              <a:rPr lang="fi-FI" sz="2400" dirty="0"/>
              <a:t> tuotetaan kerran vuodessa, julkaistaan touko-kesäkuussa. Pyritään laadukkaaseen ja monipuoliseen sisältöön.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dirty="0"/>
              <a:t>Sosiaalisessa mediassa </a:t>
            </a:r>
            <a:r>
              <a:rPr lang="fi-FI" sz="2400" dirty="0"/>
              <a:t>(Facebook, Instagram, </a:t>
            </a:r>
            <a:r>
              <a:rPr lang="fi-FI" sz="2400" dirty="0" err="1"/>
              <a:t>Youtube</a:t>
            </a:r>
            <a:r>
              <a:rPr lang="fi-FI" sz="2400" dirty="0"/>
              <a:t>, </a:t>
            </a:r>
            <a:r>
              <a:rPr lang="fi-FI" sz="2400" dirty="0" err="1"/>
              <a:t>Signal</a:t>
            </a:r>
            <a:r>
              <a:rPr lang="fi-FI" sz="2400" dirty="0"/>
              <a:t>) toimitaan aktiivisesti ja säännöllisesti, pidetään yllä vuorovaikutusta sukulaisten kanssa ja jaetaan informaatiota.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Edistetään sukulaisten välistä </a:t>
            </a:r>
            <a:r>
              <a:rPr lang="fi-FI" sz="2400" b="1" dirty="0"/>
              <a:t>yhteisöllisyyttä ja yhteistoimintaa</a:t>
            </a:r>
            <a:r>
              <a:rPr lang="fi-FI" sz="2400" dirty="0"/>
              <a:t> mm. järjestämällä virtuaalitapaamisia ja kannustamalla esim. sukuhaarojen omiin tapaamisiin, joista voisi sitten raportoida sukuyhdistyksen viestintäkanavissa.</a:t>
            </a:r>
          </a:p>
        </p:txBody>
      </p:sp>
    </p:spTree>
    <p:extLst>
      <p:ext uri="{BB962C8B-B14F-4D97-AF65-F5344CB8AC3E}">
        <p14:creationId xmlns:p14="http://schemas.microsoft.com/office/powerpoint/2010/main" val="21851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6FD7CF-6C52-3492-359A-BB811BE0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Sukutuotteet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65FBA3DB-1B41-E231-9BEA-975B99C09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613" y="744078"/>
            <a:ext cx="1713124" cy="222523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B6B80582-7A29-2878-7366-2D1E51492097}"/>
              </a:ext>
            </a:extLst>
          </p:cNvPr>
          <p:cNvSpPr txBox="1"/>
          <p:nvPr/>
        </p:nvSpPr>
        <p:spPr>
          <a:xfrm>
            <a:off x="3760237" y="1595535"/>
            <a:ext cx="75298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Edistetään sukutuotteiden myyntiä aktiivisesti, jotta tavara – erityisesti kirjat! – saadaan liikkeelle. Kirjavarasto on edelleen varsin suuri.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Uusia tuotteita ideoidaan ja otetaan harkitusti myyntiin. Toivotaan jäsenistöltä tuoteideoita ja toiveita.</a:t>
            </a:r>
          </a:p>
        </p:txBody>
      </p:sp>
    </p:spTree>
    <p:extLst>
      <p:ext uri="{BB962C8B-B14F-4D97-AF65-F5344CB8AC3E}">
        <p14:creationId xmlns:p14="http://schemas.microsoft.com/office/powerpoint/2010/main" val="198004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661646-594A-8896-80E2-5B8B4913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Lopuksi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DE0F235-59E5-D38C-E42D-590B39C23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621" y="744079"/>
            <a:ext cx="1713124" cy="222523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40AB858F-EF34-3B74-6E5D-4FCF42C8FAA7}"/>
              </a:ext>
            </a:extLst>
          </p:cNvPr>
          <p:cNvSpPr txBox="1"/>
          <p:nvPr/>
        </p:nvSpPr>
        <p:spPr>
          <a:xfrm>
            <a:off x="3900197" y="1726164"/>
            <a:ext cx="7660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Sukuyhdistys on kaikkien sukulaisten juttu!</a:t>
            </a:r>
          </a:p>
          <a:p>
            <a:endParaRPr lang="fi-FI" sz="2400" dirty="0"/>
          </a:p>
          <a:p>
            <a:r>
              <a:rPr lang="fi-FI" sz="2400" dirty="0"/>
              <a:t>Tavoitteena on, että kaikki sukulaiset tuntisivat sukuyhdistyksen omakseen ja haluaisivat tulla </a:t>
            </a:r>
            <a:r>
              <a:rPr lang="fi-FI" sz="2400"/>
              <a:t>mukaan aktiiviseen toimintaan</a:t>
            </a:r>
            <a:r>
              <a:rPr lang="fi-F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4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ehys">
  <a:themeElements>
    <a:clrScheme name="Kehys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Kehys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ehy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TM03457475[[fn=Kehys]]</Template>
  <TotalTime>301</TotalTime>
  <Words>260</Words>
  <Application>Microsoft Office PowerPoint</Application>
  <PresentationFormat>Laajakuva</PresentationFormat>
  <Paragraphs>35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Corbel</vt:lpstr>
      <vt:lpstr>Wingdings 2</vt:lpstr>
      <vt:lpstr>Kehys</vt:lpstr>
      <vt:lpstr>Toimintasuunnitelma 2027–2029</vt:lpstr>
      <vt:lpstr>Hallituksen toiminta</vt:lpstr>
      <vt:lpstr>Talous</vt:lpstr>
      <vt:lpstr>Jäsenistö</vt:lpstr>
      <vt:lpstr>Viestintä</vt:lpstr>
      <vt:lpstr>Sukutuotteet</vt:lpstr>
      <vt:lpstr>Lopuksi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Toimintasuunnitelma 2023–2026</dc:title>
  <dc:creator>Tuula Pihkala</dc:creator>
  <cp:lastModifiedBy>Tuula Pihkala</cp:lastModifiedBy>
  <cp:revision>13</cp:revision>
  <dcterms:created xsi:type="dcterms:W3CDTF">2023-08-01T09:30:27Z</dcterms:created>
  <dcterms:modified xsi:type="dcterms:W3CDTF">2026-06-28T14:38:06Z</dcterms:modified>
</cp:coreProperties>
</file>