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025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6194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92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737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246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929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9039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257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2617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842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503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21743A8-954F-40C2-A834-DED218172A6D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52D8EBF-F690-46CA-ABE6-BE2935D59A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716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F0E7FA-6AF7-2805-96F5-2C1BD7F0B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5295" y="1677973"/>
            <a:ext cx="9966960" cy="2926080"/>
          </a:xfrm>
        </p:spPr>
        <p:txBody>
          <a:bodyPr>
            <a:normAutofit/>
          </a:bodyPr>
          <a:lstStyle/>
          <a:p>
            <a:r>
              <a:rPr lang="fi-FI" sz="6000" dirty="0"/>
              <a:t>VUOSIKERTOMUS </a:t>
            </a:r>
            <a:br>
              <a:rPr lang="fi-FI" sz="6000" dirty="0"/>
            </a:br>
            <a:r>
              <a:rPr lang="fi-FI" sz="6000" dirty="0"/>
              <a:t>2024–2026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812DE8A-41DE-AD8F-87DC-BF97A395D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29" y="4868010"/>
            <a:ext cx="8767860" cy="1388165"/>
          </a:xfrm>
        </p:spPr>
        <p:txBody>
          <a:bodyPr>
            <a:normAutofit/>
          </a:bodyPr>
          <a:lstStyle/>
          <a:p>
            <a:r>
              <a:rPr lang="fi-FI" sz="3600" dirty="0"/>
              <a:t>Gummerus-Pihkala suvun sukuyhdistys ry</a:t>
            </a:r>
          </a:p>
          <a:p>
            <a:r>
              <a:rPr lang="fi-FI" sz="3600" dirty="0"/>
              <a:t>Sukukokous 22.8.2026, Tampere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9D44AC2-9C4D-ACEA-650B-C6E0109D5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708" y="196989"/>
            <a:ext cx="1739501" cy="225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77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D864A0-8291-54FE-AB95-48C98D647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55" y="385665"/>
            <a:ext cx="9875520" cy="1356360"/>
          </a:xfrm>
        </p:spPr>
        <p:txBody>
          <a:bodyPr/>
          <a:lstStyle/>
          <a:p>
            <a:r>
              <a:rPr lang="fi-FI" dirty="0"/>
              <a:t>Hallituksen toiminta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671B4BA-91A6-5EAB-BABA-EBA8888A9A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54635" y="4553337"/>
            <a:ext cx="1584858" cy="2056317"/>
          </a:xfr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FF86F4DD-A2DC-DEDA-E9BA-F31C6A05B7B6}"/>
              </a:ext>
            </a:extLst>
          </p:cNvPr>
          <p:cNvSpPr txBox="1"/>
          <p:nvPr/>
        </p:nvSpPr>
        <p:spPr>
          <a:xfrm>
            <a:off x="737055" y="1490099"/>
            <a:ext cx="104100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Hallitukseen kuuluivat: Anu Korppoo (puheenjohtaja), Tuula Pihkala (sihteeri), Markus </a:t>
            </a:r>
            <a:r>
              <a:rPr lang="fi-FI" sz="2000" dirty="0" err="1"/>
              <a:t>Varvio</a:t>
            </a:r>
            <a:r>
              <a:rPr lang="fi-FI" sz="2000" dirty="0"/>
              <a:t> (rahastonhoitaja), Matti Pihkala (verkko- ja somevastaava), Mikko </a:t>
            </a:r>
            <a:r>
              <a:rPr lang="fi-FI" sz="2000" dirty="0" err="1"/>
              <a:t>Nahkola</a:t>
            </a:r>
            <a:r>
              <a:rPr lang="fi-FI" sz="2000" dirty="0"/>
              <a:t>, Teija Pihkala ja Päivi Saukko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Hallitus kokoontui säännöllisesti ja aktiivisesti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dirty="0"/>
              <a:t>2023 syksy: 3 krt, 2024: 7 krt, 2025: 9 krt, 2026: 6 krt (30.6. mennessä)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Kokouksia pidettiin etäyhteyksin (</a:t>
            </a:r>
            <a:r>
              <a:rPr lang="fi-FI" sz="2000" dirty="0" err="1"/>
              <a:t>Zoom</a:t>
            </a:r>
            <a:r>
              <a:rPr lang="fi-FI" sz="2000" dirty="0"/>
              <a:t>). Kerran vuodessa pidettiin lähikokous.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Lisäksi pidettiin yhteyttä hallituksen </a:t>
            </a:r>
            <a:r>
              <a:rPr lang="fi-FI" sz="2000" dirty="0" err="1"/>
              <a:t>Whatsapp</a:t>
            </a:r>
            <a:r>
              <a:rPr lang="fi-FI" sz="2000" dirty="0"/>
              <a:t>-ryhmässä ja sähköpostitse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Toiminnan painopisteitä olivat sukukokouksen 2023 linjausten mukaisesti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2000" dirty="0"/>
              <a:t>Yhteistoiminnallisuuden aktivoiminen viestintäkanavien kautta, esim. virtuaalitapaamiset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dirty="0"/>
              <a:t>Talouden pitäminen vakaana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dirty="0"/>
              <a:t>Jäsenhankinta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dirty="0"/>
              <a:t>Sukulehden laadukas toimittaminen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dirty="0"/>
              <a:t>Tuotevalikoiman kehittäminen</a:t>
            </a:r>
          </a:p>
        </p:txBody>
      </p:sp>
    </p:spTree>
    <p:extLst>
      <p:ext uri="{BB962C8B-B14F-4D97-AF65-F5344CB8AC3E}">
        <p14:creationId xmlns:p14="http://schemas.microsoft.com/office/powerpoint/2010/main" val="1890164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2C8E76-0E2E-2F03-5916-E87ADED4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66" y="581609"/>
            <a:ext cx="9875520" cy="1356360"/>
          </a:xfrm>
        </p:spPr>
        <p:txBody>
          <a:bodyPr/>
          <a:lstStyle/>
          <a:p>
            <a:r>
              <a:rPr lang="fi-FI" dirty="0"/>
              <a:t>Talous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249E8F-A90C-2F86-2BE4-93B572BF0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090" y="1796143"/>
            <a:ext cx="10035073" cy="4480248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tx1"/>
                </a:solidFill>
              </a:rPr>
              <a:t>Talous on vakaalla pohjalla ja perustuu suurelta osin jäsenmaksutuloihin ja pienemmältä osin tuotemyyntiin. Taloutta seurattiin säännöllisesti jokaisessa hallituksen kokouksessa. Hankinnat harkittiin tarkkaan ja hintoja vertailtiin ennen hankintaa.</a:t>
            </a:r>
          </a:p>
          <a:p>
            <a:r>
              <a:rPr lang="fi-FI" dirty="0">
                <a:solidFill>
                  <a:schemeClr val="tx1"/>
                </a:solidFill>
              </a:rPr>
              <a:t>Varainhankintaan panostettiin.</a:t>
            </a:r>
          </a:p>
          <a:p>
            <a:pPr lvl="1"/>
            <a:r>
              <a:rPr lang="fi-FI" dirty="0">
                <a:solidFill>
                  <a:schemeClr val="tx1"/>
                </a:solidFill>
              </a:rPr>
              <a:t>Jäsenhankinta on tärkeää ja jatkuvaa. Siihen tarvitaan myös sukulaisten apua.</a:t>
            </a:r>
          </a:p>
          <a:p>
            <a:pPr lvl="1"/>
            <a:r>
              <a:rPr lang="fi-FI" dirty="0">
                <a:solidFill>
                  <a:schemeClr val="tx1"/>
                </a:solidFill>
              </a:rPr>
              <a:t>Sukutuotteita markkinoitiin verkkosivuilla, lehdessä ja somessa. Tuotevalikoimaa kasvatettiin uudella tuotteella (vaakuna-aiheinen kangasmerkki).</a:t>
            </a:r>
          </a:p>
          <a:p>
            <a:r>
              <a:rPr lang="fi-FI" dirty="0">
                <a:solidFill>
                  <a:schemeClr val="tx1"/>
                </a:solidFill>
              </a:rPr>
              <a:t>Jouduimme vaihtamaan tilitoimistoa kesken kauden edellisen lopetettua toimintansa. Uusi tilitoimisto on osoittautunut hyväksi ja luotettavaksi.</a:t>
            </a:r>
          </a:p>
          <a:p>
            <a:r>
              <a:rPr lang="fi-FI" dirty="0">
                <a:solidFill>
                  <a:schemeClr val="tx1"/>
                </a:solidFill>
              </a:rPr>
              <a:t>Sukuyhdistys sai Rainer Gummerukselta lahjoituksena kaksi Olga Gummeruksen maalaamaa taulua. 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594D858-CA79-1425-6E80-1CDDF8266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2254" y="4730620"/>
            <a:ext cx="1462147" cy="189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36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E463EB8F-9D13-049C-35FB-026CCC0AD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9304" y="4561927"/>
            <a:ext cx="1585097" cy="205453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364889-F5BD-3A1D-2CAE-FFDCD594A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139" y="609600"/>
            <a:ext cx="9875520" cy="1356360"/>
          </a:xfrm>
        </p:spPr>
        <p:txBody>
          <a:bodyPr/>
          <a:lstStyle/>
          <a:p>
            <a:r>
              <a:rPr lang="fi-FI" dirty="0"/>
              <a:t>Jäsenistö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5D1BF6-3E00-002E-C526-B0D88CC42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63" y="1965960"/>
            <a:ext cx="10296331" cy="4038600"/>
          </a:xfrm>
        </p:spPr>
        <p:txBody>
          <a:bodyPr>
            <a:normAutofit lnSpcReduction="10000"/>
          </a:bodyPr>
          <a:lstStyle/>
          <a:p>
            <a:r>
              <a:rPr lang="fi-FI" sz="2400" dirty="0">
                <a:solidFill>
                  <a:schemeClr val="tx1"/>
                </a:solidFill>
              </a:rPr>
              <a:t>Tällä hetkellä sukuyhdistyksellä on </a:t>
            </a:r>
            <a:r>
              <a:rPr lang="fi-FI" sz="2400" dirty="0">
                <a:solidFill>
                  <a:schemeClr val="tx1"/>
                </a:solidFill>
                <a:highlight>
                  <a:srgbClr val="FFFF00"/>
                </a:highlight>
              </a:rPr>
              <a:t>xxx</a:t>
            </a:r>
            <a:r>
              <a:rPr lang="fi-FI" sz="2400" dirty="0">
                <a:solidFill>
                  <a:schemeClr val="tx1"/>
                </a:solidFill>
              </a:rPr>
              <a:t> maksanutta jäsentä.</a:t>
            </a:r>
          </a:p>
          <a:p>
            <a:r>
              <a:rPr lang="fi-FI" sz="2400" dirty="0">
                <a:solidFill>
                  <a:schemeClr val="tx1"/>
                </a:solidFill>
              </a:rPr>
              <a:t>Jäsenrekisteri koostuu jäsenmaksun maksaneista jäsenistä (henkilöjäsenet, perhejäsenet).</a:t>
            </a:r>
          </a:p>
          <a:p>
            <a:r>
              <a:rPr lang="fi-FI" sz="2400" dirty="0">
                <a:solidFill>
                  <a:schemeClr val="tx1"/>
                </a:solidFill>
              </a:rPr>
              <a:t>Käytössämme on verkkoselainpohjainen </a:t>
            </a:r>
            <a:r>
              <a:rPr lang="fi-FI" sz="2400" dirty="0" err="1">
                <a:solidFill>
                  <a:schemeClr val="tx1"/>
                </a:solidFill>
              </a:rPr>
              <a:t>FloMembers</a:t>
            </a:r>
            <a:r>
              <a:rPr lang="fi-FI" sz="2400" dirty="0">
                <a:solidFill>
                  <a:schemeClr val="tx1"/>
                </a:solidFill>
              </a:rPr>
              <a:t>-jäsenrekisteriohjelma, jonka avulla rekisterin ylläpito ja laskutusten seuranta on tehokasta. </a:t>
            </a:r>
          </a:p>
          <a:p>
            <a:pPr lvl="1"/>
            <a:r>
              <a:rPr lang="fi-FI" sz="2400" dirty="0">
                <a:solidFill>
                  <a:schemeClr val="tx1"/>
                </a:solidFill>
              </a:rPr>
              <a:t>Esim. viitteelliset laskut, sähköpostilaskutus, viestit jäsenille suoraan järjestelmästä, tapahtumiin liittyvät toiminnot.</a:t>
            </a:r>
          </a:p>
          <a:p>
            <a:r>
              <a:rPr lang="fi-FI" sz="2600" dirty="0">
                <a:solidFill>
                  <a:schemeClr val="tx1"/>
                </a:solidFill>
              </a:rPr>
              <a:t>Jäsenmaksut kaudella 2024–2026 olivat henkilöjäsenyys 30 € ja perhejäsenyys 35 € (perhejäsenyys = samassa taloudessa asuvat henkilöt).</a:t>
            </a:r>
          </a:p>
        </p:txBody>
      </p:sp>
    </p:spTree>
    <p:extLst>
      <p:ext uri="{BB962C8B-B14F-4D97-AF65-F5344CB8AC3E}">
        <p14:creationId xmlns:p14="http://schemas.microsoft.com/office/powerpoint/2010/main" val="1403307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AAA627-3CA3-9CE3-59F4-63B9B7F8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027" y="370269"/>
            <a:ext cx="9875520" cy="1356360"/>
          </a:xfrm>
        </p:spPr>
        <p:txBody>
          <a:bodyPr/>
          <a:lstStyle/>
          <a:p>
            <a:r>
              <a:rPr lang="fi-FI" dirty="0"/>
              <a:t>Viestintä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930655E3-7BA6-F983-EBE7-9DAD5E4A3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5547" y="4561927"/>
            <a:ext cx="1585097" cy="205453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75B53BAD-CBF0-E171-955F-AC20BFC297AF}"/>
              </a:ext>
            </a:extLst>
          </p:cNvPr>
          <p:cNvSpPr txBox="1"/>
          <p:nvPr/>
        </p:nvSpPr>
        <p:spPr>
          <a:xfrm>
            <a:off x="520027" y="1397843"/>
            <a:ext cx="107700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Pääasialliset viestintäkanavat: verkkosivusto </a:t>
            </a:r>
            <a:r>
              <a:rPr lang="fi-FI" b="1" dirty="0"/>
              <a:t>gummerus-pihkala.fi </a:t>
            </a:r>
            <a:r>
              <a:rPr lang="fi-FI" dirty="0"/>
              <a:t>ja sosiaalinen media (Facebook, Instagram, </a:t>
            </a:r>
            <a:r>
              <a:rPr lang="fi-FI" dirty="0" err="1"/>
              <a:t>Youtube</a:t>
            </a:r>
            <a:r>
              <a:rPr lang="fi-FI" dirty="0"/>
              <a:t>, uusimpana </a:t>
            </a:r>
            <a:r>
              <a:rPr lang="fi-FI" dirty="0" err="1"/>
              <a:t>Signal</a:t>
            </a:r>
            <a:r>
              <a:rPr lang="fi-FI" dirty="0"/>
              <a:t>), sukulehti Gummerus-Pihkalan Sanomat.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Verkkosivuja päivitettiin ja sisältöjä tuotettiin aktiivisesti. Sisältöjä pyydettiin myös jäsenistöltä. Kävijästatistiikkaa seurattiin säännöllisesti.</a:t>
            </a:r>
            <a:endParaRPr lang="fi-FI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Sosiaalisessa mediassa toimittiin aktiivisesti. Se on aktiivisuuden ja säännöllisyyden myötä muotoutunut yhdeksi tärkeimmistä viestintäkanavistamme, jossa tärkeää on vuorovaikutus sukulaisten kanssa.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Facebook-ryhmään voivat liittyä myös ne sukulaiset, jotka eivät ole yhdistyksen jäseniä. Sitä kautta olemme saaneet myös nuoria seuraamaan kanavia ja tapahtumia. Someryhmä palvelee myös jäsenhankintaa.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Vuonna 2025 perustettiin sukulaisten toiveesta someryhmä </a:t>
            </a:r>
            <a:r>
              <a:rPr lang="fi-FI" dirty="0" err="1"/>
              <a:t>Signal</a:t>
            </a:r>
            <a:r>
              <a:rPr lang="fi-FI" dirty="0"/>
              <a:t>-alustalle. Siellä käydään vilkasta keskustelua.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Sukulehteä julkaistiin kerran vuodessa (touko-kesäkuu) vuosina 2024, 2025 ja 2026.</a:t>
            </a:r>
            <a:endParaRPr lang="fi-FI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Sisällölliset tavoitteet: joka lehteen hankittiin sisältöä, joka informoi, innostaa ja inspiroi sukulaisia.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Aktivoimme myös hallituksen ulkopuolisia sukulaisia kirjoittamaan lehteen.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Joka lehteen pyrittiin saamaan mainoksia, joilla rahoitettiin lehden painatuskuluja. </a:t>
            </a:r>
          </a:p>
          <a:p>
            <a:pPr lvl="1"/>
            <a:r>
              <a:rPr lang="fi-FI" dirty="0"/>
              <a:t>       Yleensä ollut noin 1 mainos/lehti.</a:t>
            </a:r>
          </a:p>
        </p:txBody>
      </p:sp>
    </p:spTree>
    <p:extLst>
      <p:ext uri="{BB962C8B-B14F-4D97-AF65-F5344CB8AC3E}">
        <p14:creationId xmlns:p14="http://schemas.microsoft.com/office/powerpoint/2010/main" val="2005075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6294F6-841F-250C-AE66-D7C2389D1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62" y="374759"/>
            <a:ext cx="9875520" cy="1356360"/>
          </a:xfrm>
        </p:spPr>
        <p:txBody>
          <a:bodyPr/>
          <a:lstStyle/>
          <a:p>
            <a:r>
              <a:rPr lang="fi-FI" dirty="0"/>
              <a:t>Sukutuotteet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A536D3CB-8E21-CFEB-C29B-9202B591C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81297" y="4580588"/>
            <a:ext cx="1585097" cy="205453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976FBE47-1E64-27BD-2E43-65B76CD28E5A}"/>
              </a:ext>
            </a:extLst>
          </p:cNvPr>
          <p:cNvSpPr txBox="1"/>
          <p:nvPr/>
        </p:nvSpPr>
        <p:spPr>
          <a:xfrm>
            <a:off x="738362" y="1570450"/>
            <a:ext cx="93946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Tuotemyyntiä toteutettiin entiseen malliin. Sähköinen tilauslomake verkkosivuilla nopeuttaa ja selkiyttää tilausten tekemistä ja käsittelyä.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i="1" dirty="0"/>
              <a:t>Herman Gummerus – aktivisti ja diplomaatti </a:t>
            </a:r>
            <a:r>
              <a:rPr lang="fi-FI" sz="2400" dirty="0"/>
              <a:t>-kirjasta otettiin toinen painos vuonna 2023 (60 kpl).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Uutena tuotteena toteutettiin sukulaisen ehdotuksesta alkuvuodesta 2026 sukuvaakuna-aiheinen kangasmerkki.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Pinssejä hankittiin lisää keväällä 2026, kun löydettiin vihdoin tarpeeksi laadukas toimittaja.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Tuotemyynti oli tällä kaudella aiempaa hiljaisempaa.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Markkinointikampanjoita toteutettiin mm. somessa esim. joulusesonkiin. </a:t>
            </a:r>
          </a:p>
        </p:txBody>
      </p:sp>
    </p:spTree>
    <p:extLst>
      <p:ext uri="{BB962C8B-B14F-4D97-AF65-F5344CB8AC3E}">
        <p14:creationId xmlns:p14="http://schemas.microsoft.com/office/powerpoint/2010/main" val="3976601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E94F4C-FB99-661F-22AA-4DC2B3F4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422988"/>
            <a:ext cx="9875520" cy="1356360"/>
          </a:xfrm>
        </p:spPr>
        <p:txBody>
          <a:bodyPr/>
          <a:lstStyle/>
          <a:p>
            <a:r>
              <a:rPr lang="fi-FI" dirty="0"/>
              <a:t>Tapahtumat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48F80C39-5603-F454-CD99-629294C75B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71966" y="4571258"/>
            <a:ext cx="1585097" cy="205453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9213D811-7529-B059-1705-0B3199A5C5D0}"/>
              </a:ext>
            </a:extLst>
          </p:cNvPr>
          <p:cNvSpPr txBox="1"/>
          <p:nvPr/>
        </p:nvSpPr>
        <p:spPr>
          <a:xfrm>
            <a:off x="1158240" y="1644002"/>
            <a:ext cx="84989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Virtuaalitapaamisia järjestettiin toimintakaudella vuosittain.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400" dirty="0"/>
              <a:t>Virtuaaliset pikkujouluglögit (11/2023), Kaamoskekkerit (11/2024) ja Sukuporinat (11/2025) olivat varsin suosittuja, jokaiseen osallistui vähintään parikymmentä sukulaista.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400" dirty="0"/>
              <a:t>Virtuaalitapaamiset toivat yhteisöömme uusia nuoria osallistujia.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400" dirty="0"/>
              <a:t>Tapaamisissa oli aina sukulaisten mielenkiintoisia esityksiä, eri osaamisalueilta.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400" dirty="0"/>
              <a:t>Tapaamiset tiivistivät sukuyhteisöämme ja toivat uutta toimintaa sukukokousten väliselle ajalle.</a:t>
            </a:r>
          </a:p>
        </p:txBody>
      </p:sp>
    </p:spTree>
    <p:extLst>
      <p:ext uri="{BB962C8B-B14F-4D97-AF65-F5344CB8AC3E}">
        <p14:creationId xmlns:p14="http://schemas.microsoft.com/office/powerpoint/2010/main" val="1202853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324068-659E-A6A0-0887-32C617C20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Lopuksi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4BB429C5-6521-EAA7-51E3-6883CAD02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71967" y="4561927"/>
            <a:ext cx="1585097" cy="205453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6CC8E866-9D4C-06D7-08DF-91321A3FF140}"/>
              </a:ext>
            </a:extLst>
          </p:cNvPr>
          <p:cNvSpPr txBox="1"/>
          <p:nvPr/>
        </p:nvSpPr>
        <p:spPr>
          <a:xfrm>
            <a:off x="1287624" y="1965960"/>
            <a:ext cx="95545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Kuluneet vuodet ovat olleet aktiivisia toimintavuosia. </a:t>
            </a:r>
          </a:p>
          <a:p>
            <a:r>
              <a:rPr lang="fi-FI" sz="2400" dirty="0"/>
              <a:t>Yhdistyksen taloudellinen toiminta on ollut positiivista. </a:t>
            </a:r>
          </a:p>
          <a:p>
            <a:r>
              <a:rPr lang="fi-FI" sz="2400" dirty="0"/>
              <a:t>Suvun yhteisöllisyyttä ja toimintaa sukulaisten kesken on lisätty. Hallituksen kaikki jäsenet ovat olleet toiminnassa mukana aktiivisesti ja innokkaasti. </a:t>
            </a:r>
          </a:p>
          <a:p>
            <a:endParaRPr lang="fi-FI" sz="2400" dirty="0"/>
          </a:p>
          <a:p>
            <a:r>
              <a:rPr lang="fi-FI" sz="2400" dirty="0"/>
              <a:t>Haluamme kiittää sukulaisia luottamuksesta hallitusta kohtaan. </a:t>
            </a:r>
          </a:p>
          <a:p>
            <a:r>
              <a:rPr lang="fi-FI" sz="2400" dirty="0"/>
              <a:t>On ollut ilo toimia sukuyhdistyksessä!</a:t>
            </a:r>
          </a:p>
        </p:txBody>
      </p:sp>
    </p:spTree>
    <p:extLst>
      <p:ext uri="{BB962C8B-B14F-4D97-AF65-F5344CB8AC3E}">
        <p14:creationId xmlns:p14="http://schemas.microsoft.com/office/powerpoint/2010/main" val="3147595318"/>
      </p:ext>
    </p:extLst>
  </p:cSld>
  <p:clrMapOvr>
    <a:masterClrMapping/>
  </p:clrMapOvr>
</p:sld>
</file>

<file path=ppt/theme/theme1.xml><?xml version="1.0" encoding="utf-8"?>
<a:theme xmlns:a="http://schemas.openxmlformats.org/drawingml/2006/main" name="Perusta">
  <a:themeElements>
    <a:clrScheme name="Perusta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Perusta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erusta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TM03457444[[fn=Perusta]]</Template>
  <TotalTime>373</TotalTime>
  <Words>620</Words>
  <Application>Microsoft Office PowerPoint</Application>
  <PresentationFormat>Laajakuva</PresentationFormat>
  <Paragraphs>60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1" baseType="lpstr">
      <vt:lpstr>Arial</vt:lpstr>
      <vt:lpstr>Corbel</vt:lpstr>
      <vt:lpstr>Perusta</vt:lpstr>
      <vt:lpstr>VUOSIKERTOMUS  2024–2026 </vt:lpstr>
      <vt:lpstr>Hallituksen toiminta</vt:lpstr>
      <vt:lpstr>Talous</vt:lpstr>
      <vt:lpstr>Jäsenistö</vt:lpstr>
      <vt:lpstr>Viestintä</vt:lpstr>
      <vt:lpstr>Sukutuotteet</vt:lpstr>
      <vt:lpstr>Tapahtumat</vt:lpstr>
      <vt:lpstr>Lopuksi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TOIMINTAKERTOMUS 2020–2023 </dc:title>
  <dc:creator>Tuula Pihkala</dc:creator>
  <cp:lastModifiedBy>Tuula Pihkala</cp:lastModifiedBy>
  <cp:revision>20</cp:revision>
  <dcterms:created xsi:type="dcterms:W3CDTF">2023-07-31T15:33:21Z</dcterms:created>
  <dcterms:modified xsi:type="dcterms:W3CDTF">2026-06-28T14:36:02Z</dcterms:modified>
</cp:coreProperties>
</file>